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inzel Bold" charset="1" panose="00000800000000000000"/>
      <p:regular r:id="rId22"/>
    </p:embeddedFont>
    <p:embeddedFont>
      <p:font typeface="Noto Sans" charset="1" panose="020B0502040504020204"/>
      <p:regular r:id="rId23"/>
    </p:embeddedFont>
    <p:embeddedFont>
      <p:font typeface="Arimo" charset="1" panose="020B0604020202020204"/>
      <p:regular r:id="rId24"/>
    </p:embeddedFont>
    <p:embeddedFont>
      <p:font typeface="Arimo Bold" charset="1" panose="020B0704020202020204"/>
      <p:regular r:id="rId26"/>
    </p:embeddedFont>
    <p:embeddedFont>
      <p:font typeface="Noto Sans Bold" charset="1" panose="020B0802040504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notesSlides/notesSlide12.xml" Type="http://schemas.openxmlformats.org/officeDocument/2006/relationships/notesSlide"/><Relationship Id="rId38" Target="notesSlides/notesSlide13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1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19.png" Type="http://schemas.openxmlformats.org/officeDocument/2006/relationships/image"/><Relationship Id="rId5" Target="../media/image120.png" Type="http://schemas.openxmlformats.org/officeDocument/2006/relationships/image"/><Relationship Id="rId6" Target="../media/image1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22.png" Type="http://schemas.openxmlformats.org/officeDocument/2006/relationships/image"/><Relationship Id="rId6" Target="../media/image123.png" Type="http://schemas.openxmlformats.org/officeDocument/2006/relationships/image"/><Relationship Id="rId7" Target="../media/image124.png" Type="http://schemas.openxmlformats.org/officeDocument/2006/relationships/image"/><Relationship Id="rId8" Target="../media/image1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26.png" Type="http://schemas.openxmlformats.org/officeDocument/2006/relationships/image"/><Relationship Id="rId6" Target="../media/image127.jpeg" Type="http://schemas.openxmlformats.org/officeDocument/2006/relationships/image"/><Relationship Id="rId7" Target="../media/VAG6fimDcno.mp4" Type="http://schemas.openxmlformats.org/officeDocument/2006/relationships/video"/><Relationship Id="rId8" Target="../media/VAG6fimDcno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3.png" Type="http://schemas.openxmlformats.org/officeDocument/2006/relationships/image"/><Relationship Id="rId11" Target="../media/image134.png" Type="http://schemas.openxmlformats.org/officeDocument/2006/relationships/image"/><Relationship Id="rId12" Target="../media/image135.png" Type="http://schemas.openxmlformats.org/officeDocument/2006/relationships/image"/><Relationship Id="rId13" Target="../media/image136.png" Type="http://schemas.openxmlformats.org/officeDocument/2006/relationships/image"/><Relationship Id="rId14" Target="../media/image137.png" Type="http://schemas.openxmlformats.org/officeDocument/2006/relationships/image"/><Relationship Id="rId15" Target="../media/image138.png" Type="http://schemas.openxmlformats.org/officeDocument/2006/relationships/image"/><Relationship Id="rId16" Target="../media/image139.png" Type="http://schemas.openxmlformats.org/officeDocument/2006/relationships/image"/><Relationship Id="rId17" Target="../media/image140.png" Type="http://schemas.openxmlformats.org/officeDocument/2006/relationships/image"/><Relationship Id="rId18" Target="../media/image141.png" Type="http://schemas.openxmlformats.org/officeDocument/2006/relationships/image"/><Relationship Id="rId19" Target="../media/image142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28.png" Type="http://schemas.openxmlformats.org/officeDocument/2006/relationships/image"/><Relationship Id="rId6" Target="../media/image129.png" Type="http://schemas.openxmlformats.org/officeDocument/2006/relationships/image"/><Relationship Id="rId7" Target="../media/image130.png" Type="http://schemas.openxmlformats.org/officeDocument/2006/relationships/image"/><Relationship Id="rId8" Target="../media/image131.png" Type="http://schemas.openxmlformats.org/officeDocument/2006/relationships/image"/><Relationship Id="rId9" Target="../media/image1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18" Target="../media/image26.png" Type="http://schemas.openxmlformats.org/officeDocument/2006/relationships/image"/><Relationship Id="rId19" Target="../media/image27.pn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28.png" Type="http://schemas.openxmlformats.org/officeDocument/2006/relationships/image"/><Relationship Id="rId21" Target="../media/image29.png" Type="http://schemas.openxmlformats.org/officeDocument/2006/relationships/image"/><Relationship Id="rId22" Target="../media/image30.png" Type="http://schemas.openxmlformats.org/officeDocument/2006/relationships/image"/><Relationship Id="rId23" Target="../media/image31.png" Type="http://schemas.openxmlformats.org/officeDocument/2006/relationships/image"/><Relationship Id="rId24" Target="../media/image32.sv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4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png" Type="http://schemas.openxmlformats.org/officeDocument/2006/relationships/image"/><Relationship Id="rId15" Target="../media/image56.png" Type="http://schemas.openxmlformats.org/officeDocument/2006/relationships/image"/><Relationship Id="rId16" Target="../media/image57.png" Type="http://schemas.openxmlformats.org/officeDocument/2006/relationships/image"/><Relationship Id="rId17" Target="../media/image58.png" Type="http://schemas.openxmlformats.org/officeDocument/2006/relationships/image"/><Relationship Id="rId18" Target="../media/image59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15" Target="../media/image70.png" Type="http://schemas.openxmlformats.org/officeDocument/2006/relationships/image"/><Relationship Id="rId16" Target="../media/image71.png" Type="http://schemas.openxmlformats.org/officeDocument/2006/relationships/image"/><Relationship Id="rId17" Target="../media/image72.png" Type="http://schemas.openxmlformats.org/officeDocument/2006/relationships/image"/><Relationship Id="rId18" Target="../media/image73.png" Type="http://schemas.openxmlformats.org/officeDocument/2006/relationships/image"/><Relationship Id="rId19" Target="../media/image74.pn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75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83.png" Type="http://schemas.openxmlformats.org/officeDocument/2006/relationships/image"/><Relationship Id="rId13" Target="../media/image84.png" Type="http://schemas.openxmlformats.org/officeDocument/2006/relationships/image"/><Relationship Id="rId14" Target="../media/image85.png" Type="http://schemas.openxmlformats.org/officeDocument/2006/relationships/image"/><Relationship Id="rId15" Target="../media/image86.png" Type="http://schemas.openxmlformats.org/officeDocument/2006/relationships/image"/><Relationship Id="rId16" Target="../media/image87.png" Type="http://schemas.openxmlformats.org/officeDocument/2006/relationships/image"/><Relationship Id="rId17" Target="../media/image88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png" Type="http://schemas.openxmlformats.org/officeDocument/2006/relationships/image"/><Relationship Id="rId12" Target="../media/image96.png" Type="http://schemas.openxmlformats.org/officeDocument/2006/relationships/image"/><Relationship Id="rId13" Target="../media/image97.png" Type="http://schemas.openxmlformats.org/officeDocument/2006/relationships/image"/><Relationship Id="rId14" Target="../media/image98.png" Type="http://schemas.openxmlformats.org/officeDocument/2006/relationships/image"/><Relationship Id="rId15" Target="../media/image99.png" Type="http://schemas.openxmlformats.org/officeDocument/2006/relationships/image"/><Relationship Id="rId16" Target="../media/image100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Relationship Id="rId8" Target="../media/image92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11" Target="../media/image107.png" Type="http://schemas.openxmlformats.org/officeDocument/2006/relationships/image"/><Relationship Id="rId12" Target="../media/image108.png" Type="http://schemas.openxmlformats.org/officeDocument/2006/relationships/image"/><Relationship Id="rId13" Target="../media/image109.png" Type="http://schemas.openxmlformats.org/officeDocument/2006/relationships/image"/><Relationship Id="rId14" Target="../media/image110.png" Type="http://schemas.openxmlformats.org/officeDocument/2006/relationships/image"/><Relationship Id="rId15" Target="../media/image111.png" Type="http://schemas.openxmlformats.org/officeDocument/2006/relationships/image"/><Relationship Id="rId16" Target="../media/image112.png" Type="http://schemas.openxmlformats.org/officeDocument/2006/relationships/image"/><Relationship Id="rId17" Target="../media/image113.png" Type="http://schemas.openxmlformats.org/officeDocument/2006/relationships/image"/><Relationship Id="rId18" Target="../media/image114.png" Type="http://schemas.openxmlformats.org/officeDocument/2006/relationships/image"/><Relationship Id="rId19" Target="../media/image115.png" Type="http://schemas.openxmlformats.org/officeDocument/2006/relationships/image"/><Relationship Id="rId2" Target="../notesSlides/notesSlide8.xml" Type="http://schemas.openxmlformats.org/officeDocument/2006/relationships/notesSlide"/><Relationship Id="rId20" Target="../media/image116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01.png" Type="http://schemas.openxmlformats.org/officeDocument/2006/relationships/image"/><Relationship Id="rId6" Target="../media/image102.png" Type="http://schemas.openxmlformats.org/officeDocument/2006/relationships/image"/><Relationship Id="rId7" Target="../media/image103.png" Type="http://schemas.openxmlformats.org/officeDocument/2006/relationships/image"/><Relationship Id="rId8" Target="../media/image104.png" Type="http://schemas.openxmlformats.org/officeDocument/2006/relationships/image"/><Relationship Id="rId9" Target="../media/image10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17.png" Type="http://schemas.openxmlformats.org/officeDocument/2006/relationships/image"/><Relationship Id="rId6" Target="../media/image1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https://picture-search.skywork.ai/aippt/image/sheet/92762fb35c644368831fd6e5463f3b54.jp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52" t="0" r="-455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71500" y="571500"/>
            <a:ext cx="514350" cy="571500"/>
            <a:chOff x="0" y="0"/>
            <a:chExt cx="685800" cy="762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85800" cy="762000"/>
            </a:xfrm>
            <a:custGeom>
              <a:avLst/>
              <a:gdLst/>
              <a:ahLst/>
              <a:cxnLst/>
              <a:rect r="r" b="b" t="t" l="l"/>
              <a:pathLst>
                <a:path h="762000" w="685800">
                  <a:moveTo>
                    <a:pt x="0" y="0"/>
                  </a:moveTo>
                  <a:lnTo>
                    <a:pt x="685800" y="0"/>
                  </a:lnTo>
                  <a:lnTo>
                    <a:pt x="6858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427812" y="4629150"/>
            <a:ext cx="5432153" cy="57150"/>
            <a:chOff x="0" y="0"/>
            <a:chExt cx="7242870" cy="762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242810" cy="76200"/>
            </a:xfrm>
            <a:custGeom>
              <a:avLst/>
              <a:gdLst/>
              <a:ahLst/>
              <a:cxnLst/>
              <a:rect r="r" b="b" t="t" l="l"/>
              <a:pathLst>
                <a:path h="76200" w="7242810">
                  <a:moveTo>
                    <a:pt x="0" y="0"/>
                  </a:moveTo>
                  <a:lnTo>
                    <a:pt x="7242810" y="0"/>
                  </a:lnTo>
                  <a:lnTo>
                    <a:pt x="724281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6" r="0" b="-26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400550" y="6172200"/>
            <a:ext cx="3467397" cy="857250"/>
            <a:chOff x="0" y="0"/>
            <a:chExt cx="4623196" cy="11430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623181" cy="1143000"/>
            </a:xfrm>
            <a:custGeom>
              <a:avLst/>
              <a:gdLst/>
              <a:ahLst/>
              <a:cxnLst/>
              <a:rect r="r" b="b" t="t" l="l"/>
              <a:pathLst>
                <a:path h="1143000" w="4623181">
                  <a:moveTo>
                    <a:pt x="0" y="0"/>
                  </a:moveTo>
                  <a:lnTo>
                    <a:pt x="4623181" y="0"/>
                  </a:lnTo>
                  <a:lnTo>
                    <a:pt x="4623181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88" r="0" b="-1388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629150" y="6400800"/>
            <a:ext cx="285750" cy="400050"/>
            <a:chOff x="0" y="0"/>
            <a:chExt cx="381000" cy="5334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096547" y="6172200"/>
            <a:ext cx="3190131" cy="857250"/>
            <a:chOff x="0" y="0"/>
            <a:chExt cx="4253508" cy="11430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253484" cy="1143000"/>
            </a:xfrm>
            <a:custGeom>
              <a:avLst/>
              <a:gdLst/>
              <a:ahLst/>
              <a:cxnLst/>
              <a:rect r="r" b="b" t="t" l="l"/>
              <a:pathLst>
                <a:path h="1143000" w="4253484">
                  <a:moveTo>
                    <a:pt x="0" y="0"/>
                  </a:moveTo>
                  <a:lnTo>
                    <a:pt x="4253484" y="0"/>
                  </a:lnTo>
                  <a:lnTo>
                    <a:pt x="4253484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271" r="0" b="-1271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325147" y="6400800"/>
            <a:ext cx="257175" cy="400050"/>
            <a:chOff x="0" y="0"/>
            <a:chExt cx="342900" cy="5334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342900" cy="533400"/>
            </a:xfrm>
            <a:custGeom>
              <a:avLst/>
              <a:gdLst/>
              <a:ahLst/>
              <a:cxnLst/>
              <a:rect r="r" b="b" t="t" l="l"/>
              <a:pathLst>
                <a:path h="5334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515278" y="6172200"/>
            <a:ext cx="2371948" cy="857250"/>
            <a:chOff x="0" y="0"/>
            <a:chExt cx="3162598" cy="11430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3162554" cy="1143000"/>
            </a:xfrm>
            <a:custGeom>
              <a:avLst/>
              <a:gdLst/>
              <a:ahLst/>
              <a:cxnLst/>
              <a:rect r="r" b="b" t="t" l="l"/>
              <a:pathLst>
                <a:path h="1143000" w="3162554">
                  <a:moveTo>
                    <a:pt x="0" y="0"/>
                  </a:moveTo>
                  <a:lnTo>
                    <a:pt x="3162554" y="0"/>
                  </a:lnTo>
                  <a:lnTo>
                    <a:pt x="3162554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056" r="-1" b="-1056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743878" y="6400800"/>
            <a:ext cx="357188" cy="400050"/>
            <a:chOff x="0" y="0"/>
            <a:chExt cx="476250" cy="533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76250" cy="533400"/>
            </a:xfrm>
            <a:custGeom>
              <a:avLst/>
              <a:gdLst/>
              <a:ahLst/>
              <a:cxnLst/>
              <a:rect r="r" b="b" t="t" l="l"/>
              <a:pathLst>
                <a:path h="5334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625417" y="3409950"/>
            <a:ext cx="1303716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8100" spc="324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COMBAT TRACKER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25417" y="4981575"/>
            <a:ext cx="1303716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700">
                <a:solidFill>
                  <a:srgbClr val="F3E8FF"/>
                </a:solidFill>
                <a:latin typeface="Noto Sans"/>
                <a:ea typeface="Noto Sans"/>
                <a:cs typeface="Noto Sans"/>
                <a:sym typeface="Noto Sans"/>
              </a:rPr>
              <a:t>Una solución para gestión de combates en Dungeons &amp; Dragons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848240" y="6410325"/>
            <a:ext cx="3044846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Gestión de Personajes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40532" y="6410325"/>
            <a:ext cx="2746414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Tablero de Combate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51095" y="6410325"/>
            <a:ext cx="1644580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IA como DM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0" y="9610725"/>
            <a:ext cx="1828800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Arimo"/>
                <a:ea typeface="Arimo"/>
                <a:cs typeface="Arimo"/>
                <a:sym typeface="Arimo"/>
              </a:rPr>
              <a:t>Dungeon Master: Integración de IA para D&amp;D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2001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9772650"/>
            <a:ext cx="285750" cy="228600"/>
            <a:chOff x="0" y="0"/>
            <a:chExt cx="381000" cy="304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116464" y="447675"/>
            <a:ext cx="6055072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ARQUITEC TURA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500437" y="1278273"/>
            <a:ext cx="14174330" cy="8722977"/>
          </a:xfrm>
          <a:custGeom>
            <a:avLst/>
            <a:gdLst/>
            <a:ahLst/>
            <a:cxnLst/>
            <a:rect r="r" b="b" t="t" l="l"/>
            <a:pathLst>
              <a:path h="8722977" w="14174330">
                <a:moveTo>
                  <a:pt x="0" y="0"/>
                </a:moveTo>
                <a:lnTo>
                  <a:pt x="14174329" y="0"/>
                </a:lnTo>
                <a:lnTo>
                  <a:pt x="14174329" y="8722977"/>
                </a:lnTo>
                <a:lnTo>
                  <a:pt x="0" y="8722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76" r="0" b="-57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85850" y="9639300"/>
            <a:ext cx="498196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Arquitectura escalable y mantenible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1143000"/>
            <a:ext cx="428625" cy="514350"/>
            <a:chOff x="0" y="0"/>
            <a:chExt cx="571500" cy="685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5800" y="9772650"/>
            <a:ext cx="257175" cy="228600"/>
            <a:chOff x="0" y="0"/>
            <a:chExt cx="342900" cy="304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66951" y="1462142"/>
            <a:ext cx="16914002" cy="7959924"/>
          </a:xfrm>
          <a:custGeom>
            <a:avLst/>
            <a:gdLst/>
            <a:ahLst/>
            <a:cxnLst/>
            <a:rect r="r" b="b" t="t" l="l"/>
            <a:pathLst>
              <a:path h="7959924" w="16914002">
                <a:moveTo>
                  <a:pt x="0" y="0"/>
                </a:moveTo>
                <a:lnTo>
                  <a:pt x="16914002" y="0"/>
                </a:lnTo>
                <a:lnTo>
                  <a:pt x="16914002" y="7959924"/>
                </a:lnTo>
                <a:lnTo>
                  <a:pt x="0" y="7959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64" r="0" b="-86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24438" y="6680771"/>
            <a:ext cx="9674944" cy="2741295"/>
          </a:xfrm>
          <a:custGeom>
            <a:avLst/>
            <a:gdLst/>
            <a:ahLst/>
            <a:cxnLst/>
            <a:rect r="r" b="b" t="t" l="l"/>
            <a:pathLst>
              <a:path h="2741295" w="9674944">
                <a:moveTo>
                  <a:pt x="0" y="0"/>
                </a:moveTo>
                <a:lnTo>
                  <a:pt x="9674944" y="0"/>
                </a:lnTo>
                <a:lnTo>
                  <a:pt x="9674944" y="2741295"/>
                </a:lnTo>
                <a:lnTo>
                  <a:pt x="0" y="2741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244" t="-192292" r="-44578" b="-232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43997" y="1462142"/>
            <a:ext cx="3527961" cy="393147"/>
          </a:xfrm>
          <a:custGeom>
            <a:avLst/>
            <a:gdLst/>
            <a:ahLst/>
            <a:cxnLst/>
            <a:rect r="r" b="b" t="t" l="l"/>
            <a:pathLst>
              <a:path h="393147" w="3527961">
                <a:moveTo>
                  <a:pt x="0" y="0"/>
                </a:moveTo>
                <a:lnTo>
                  <a:pt x="3527961" y="0"/>
                </a:lnTo>
                <a:lnTo>
                  <a:pt x="3527961" y="393147"/>
                </a:lnTo>
                <a:lnTo>
                  <a:pt x="0" y="393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9260" t="-16238" r="-190166" b="-193806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68429" y="561975"/>
            <a:ext cx="6751141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Página de partida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7275" y="9639300"/>
            <a:ext cx="587993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Acceso a la experiencia de juego completa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4" y="9715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13871" y="10001250"/>
            <a:ext cx="228600" cy="228600"/>
            <a:chOff x="0" y="0"/>
            <a:chExt cx="304800" cy="304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13" t="0" r="953" b="180"/>
          <a:stretch>
            <a:fillRect/>
          </a:stretch>
        </p:blipFill>
        <p:spPr>
          <a:xfrm flipH="false" flipV="false" rot="0">
            <a:off x="1397145" y="1000125"/>
            <a:ext cx="15050983" cy="853341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60394" y="310515"/>
            <a:ext cx="4367212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Video 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6771" y="9867900"/>
            <a:ext cx="651081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Vista previa de la aplicación en funcionamiento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2286000"/>
            <a:ext cx="8286750" cy="1943100"/>
            <a:chOff x="0" y="0"/>
            <a:chExt cx="11049000" cy="2590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1049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35" r="0" b="-735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71550" y="2628900"/>
            <a:ext cx="685800" cy="685800"/>
            <a:chOff x="0" y="0"/>
            <a:chExt cx="914400" cy="9144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00138" y="2743200"/>
            <a:ext cx="428625" cy="457200"/>
            <a:chOff x="0" y="0"/>
            <a:chExt cx="571500" cy="6096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315450" y="2286000"/>
            <a:ext cx="8286750" cy="1943100"/>
            <a:chOff x="0" y="0"/>
            <a:chExt cx="11049000" cy="25908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049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35" r="0" b="-735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601200" y="2628900"/>
            <a:ext cx="685800" cy="685800"/>
            <a:chOff x="0" y="0"/>
            <a:chExt cx="914400" cy="9144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794082" y="2743200"/>
            <a:ext cx="300038" cy="457200"/>
            <a:chOff x="0" y="0"/>
            <a:chExt cx="400050" cy="6096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00050" cy="609600"/>
            </a:xfrm>
            <a:custGeom>
              <a:avLst/>
              <a:gdLst/>
              <a:ahLst/>
              <a:cxnLst/>
              <a:rect r="r" b="b" t="t" l="l"/>
              <a:pathLst>
                <a:path h="6096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85800" y="4572000"/>
            <a:ext cx="8286750" cy="1943100"/>
            <a:chOff x="0" y="0"/>
            <a:chExt cx="11049000" cy="25908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1049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35" r="0" b="-735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71550" y="4914900"/>
            <a:ext cx="685800" cy="685800"/>
            <a:chOff x="0" y="0"/>
            <a:chExt cx="914400" cy="9144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00138" y="5029200"/>
            <a:ext cx="428625" cy="457200"/>
            <a:chOff x="0" y="0"/>
            <a:chExt cx="571500" cy="609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315450" y="4572000"/>
            <a:ext cx="8286750" cy="1943100"/>
            <a:chOff x="0" y="0"/>
            <a:chExt cx="11049000" cy="2590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1049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735" r="0" b="-735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601200" y="4914900"/>
            <a:ext cx="685800" cy="685800"/>
            <a:chOff x="0" y="0"/>
            <a:chExt cx="914400" cy="9144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729788" y="5029200"/>
            <a:ext cx="428625" cy="457200"/>
            <a:chOff x="0" y="0"/>
            <a:chExt cx="571500" cy="6096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685800" y="6858000"/>
            <a:ext cx="16916400" cy="2114550"/>
            <a:chOff x="0" y="0"/>
            <a:chExt cx="22555200" cy="28194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22555200" cy="2819400"/>
            </a:xfrm>
            <a:custGeom>
              <a:avLst/>
              <a:gdLst/>
              <a:ahLst/>
              <a:cxnLst/>
              <a:rect r="r" b="b" t="t" l="l"/>
              <a:pathLst>
                <a:path h="2819400" w="22555200">
                  <a:moveTo>
                    <a:pt x="0" y="0"/>
                  </a:moveTo>
                  <a:lnTo>
                    <a:pt x="22555200" y="0"/>
                  </a:lnTo>
                  <a:lnTo>
                    <a:pt x="22555200" y="2819400"/>
                  </a:lnTo>
                  <a:lnTo>
                    <a:pt x="0" y="281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-675" r="0" b="-675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7497812" y="7086600"/>
            <a:ext cx="485775" cy="514350"/>
            <a:chOff x="0" y="0"/>
            <a:chExt cx="647700" cy="6858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647700" cy="685800"/>
            </a:xfrm>
            <a:custGeom>
              <a:avLst/>
              <a:gdLst/>
              <a:ahLst/>
              <a:cxnLst/>
              <a:rect r="r" b="b" t="t" l="l"/>
              <a:pathLst>
                <a:path h="685800" w="647700">
                  <a:moveTo>
                    <a:pt x="0" y="0"/>
                  </a:moveTo>
                  <a:lnTo>
                    <a:pt x="647700" y="0"/>
                  </a:lnTo>
                  <a:lnTo>
                    <a:pt x="6477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85800" y="9772650"/>
            <a:ext cx="257175" cy="228600"/>
            <a:chOff x="0" y="0"/>
            <a:chExt cx="342900" cy="3048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6849294" y="561975"/>
            <a:ext cx="4589413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Conclusión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5800" y="1504950"/>
            <a:ext cx="169164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3E8FF"/>
                </a:solidFill>
                <a:latin typeface="Noto Sans"/>
                <a:ea typeface="Noto Sans"/>
                <a:cs typeface="Noto Sans"/>
                <a:sym typeface="Noto Sans"/>
              </a:rPr>
              <a:t>Logros y conclusiones del proyecto Combat Tracker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85950" y="2495550"/>
            <a:ext cx="68008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Experiencia Optimizada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85950" y="3038475"/>
            <a:ext cx="680085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Se redujo la carga administrativa y las barreras de entrada, potenciando la fluidez narrativa y la interacción social entre los jugadores.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515600" y="2495550"/>
            <a:ext cx="68008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Gestión Unificada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15600" y="3038475"/>
            <a:ext cx="680085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Reemplazo de hojas de papel y manuales físicos por un sistema digital que consolida usuarios, personajes, inventarios y reglas en una sola plataforma.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85950" y="4781550"/>
            <a:ext cx="816102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Comunicación en Tiempo Real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885950" y="5324475"/>
            <a:ext cx="680085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Arquitectura basada en WebSockets que permite a los usuarios interactuar y ver cambios en el tablero simultáneamente, mejorando la experiencia de juego.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515600" y="4781550"/>
            <a:ext cx="68008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Integración de IA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515600" y="5324475"/>
            <a:ext cx="680085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Sistema avanzado que analiza el contexto de la partida para crear encuentros narrativos dinámicos y eventos al instante, eliminando demoras en el juego.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155036" y="7086600"/>
            <a:ext cx="316191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Conclusión Final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14400" y="7639050"/>
            <a:ext cx="164592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Combat Tracker surge como una solución a la complejidad que enfrentan los jugadores de rol al gestionar manualmente sus partidas. La integración de una arquitectura flexible y escalable, junto con la inteligencia artificial, logra su objetivo principal: resolver las dificultades de gestión manual y mejorar la experiencia de los jugadores, manteniendo su esencia épica.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57275" y="9639300"/>
            <a:ext cx="316887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¡Aventura completada!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371725" y="2596515"/>
            <a:ext cx="857250" cy="857250"/>
            <a:chOff x="0" y="0"/>
            <a:chExt cx="1143000" cy="1143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528888" y="2767965"/>
            <a:ext cx="542925" cy="514350"/>
            <a:chOff x="0" y="0"/>
            <a:chExt cx="723900" cy="685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23900" cy="685800"/>
            </a:xfrm>
            <a:custGeom>
              <a:avLst/>
              <a:gdLst/>
              <a:ahLst/>
              <a:cxnLst/>
              <a:rect r="r" b="b" t="t" l="l"/>
              <a:pathLst>
                <a:path h="6858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600825" y="2596515"/>
            <a:ext cx="857250" cy="857250"/>
            <a:chOff x="0" y="0"/>
            <a:chExt cx="1143000" cy="11430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815138" y="2767965"/>
            <a:ext cx="428625" cy="514350"/>
            <a:chOff x="0" y="0"/>
            <a:chExt cx="571500" cy="6858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5014562" y="2596515"/>
            <a:ext cx="857250" cy="857250"/>
            <a:chOff x="0" y="0"/>
            <a:chExt cx="1143000" cy="11430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5278880" y="2767965"/>
            <a:ext cx="328612" cy="514350"/>
            <a:chOff x="0" y="0"/>
            <a:chExt cx="438150" cy="6858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38150" cy="685800"/>
            </a:xfrm>
            <a:custGeom>
              <a:avLst/>
              <a:gdLst/>
              <a:ahLst/>
              <a:cxnLst/>
              <a:rect r="r" b="b" t="t" l="l"/>
              <a:pathLst>
                <a:path h="6858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829925" y="2567940"/>
            <a:ext cx="857250" cy="857250"/>
            <a:chOff x="0" y="0"/>
            <a:chExt cx="1143000" cy="11430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044238" y="2739390"/>
            <a:ext cx="428625" cy="514350"/>
            <a:chOff x="0" y="0"/>
            <a:chExt cx="571500" cy="685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535309" y="5146358"/>
            <a:ext cx="857250" cy="857250"/>
            <a:chOff x="0" y="0"/>
            <a:chExt cx="1143000" cy="11430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749622" y="5317808"/>
            <a:ext cx="428625" cy="514350"/>
            <a:chOff x="0" y="0"/>
            <a:chExt cx="571500" cy="685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0829925" y="5172287"/>
            <a:ext cx="857250" cy="857250"/>
            <a:chOff x="0" y="0"/>
            <a:chExt cx="1143000" cy="11430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1044238" y="5317808"/>
            <a:ext cx="428625" cy="514350"/>
            <a:chOff x="0" y="0"/>
            <a:chExt cx="571500" cy="6858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5014562" y="5146358"/>
            <a:ext cx="857250" cy="857250"/>
            <a:chOff x="0" y="0"/>
            <a:chExt cx="1143000" cy="11430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5257450" y="5343737"/>
            <a:ext cx="371475" cy="514350"/>
            <a:chOff x="0" y="0"/>
            <a:chExt cx="495300" cy="6858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495300" cy="685800"/>
            </a:xfrm>
            <a:custGeom>
              <a:avLst/>
              <a:gdLst/>
              <a:ahLst/>
              <a:cxnLst/>
              <a:rect r="r" b="b" t="t" l="l"/>
              <a:pathLst>
                <a:path h="685800" w="495300">
                  <a:moveTo>
                    <a:pt x="0" y="0"/>
                  </a:moveTo>
                  <a:lnTo>
                    <a:pt x="495300" y="0"/>
                  </a:lnTo>
                  <a:lnTo>
                    <a:pt x="4953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535309" y="7686675"/>
            <a:ext cx="857250" cy="857250"/>
            <a:chOff x="0" y="0"/>
            <a:chExt cx="1143000" cy="11430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6721047" y="7858125"/>
            <a:ext cx="485775" cy="514350"/>
            <a:chOff x="0" y="0"/>
            <a:chExt cx="647700" cy="6858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647700" cy="685800"/>
            </a:xfrm>
            <a:custGeom>
              <a:avLst/>
              <a:gdLst/>
              <a:ahLst/>
              <a:cxnLst/>
              <a:rect r="r" b="b" t="t" l="l"/>
              <a:pathLst>
                <a:path h="685800" w="647700">
                  <a:moveTo>
                    <a:pt x="0" y="0"/>
                  </a:moveTo>
                  <a:lnTo>
                    <a:pt x="647700" y="0"/>
                  </a:lnTo>
                  <a:lnTo>
                    <a:pt x="6477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685800" y="9772650"/>
            <a:ext cx="257175" cy="228600"/>
            <a:chOff x="0" y="0"/>
            <a:chExt cx="342900" cy="3048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2349886" y="5146358"/>
            <a:ext cx="857250" cy="857250"/>
            <a:chOff x="0" y="0"/>
            <a:chExt cx="1143000" cy="11430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2528888" y="5282353"/>
            <a:ext cx="485775" cy="575733"/>
            <a:chOff x="0" y="0"/>
            <a:chExt cx="514350" cy="6096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514350" cy="609600"/>
            </a:xfrm>
            <a:custGeom>
              <a:avLst/>
              <a:gdLst/>
              <a:ahLst/>
              <a:cxnLst/>
              <a:rect r="r" b="b" t="t" l="l"/>
              <a:pathLst>
                <a:path h="6096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2343150" y="7670959"/>
            <a:ext cx="857250" cy="857250"/>
            <a:chOff x="0" y="0"/>
            <a:chExt cx="1143000" cy="11430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2325590" y="7653398"/>
            <a:ext cx="892371" cy="892371"/>
          </a:xfrm>
          <a:custGeom>
            <a:avLst/>
            <a:gdLst/>
            <a:ahLst/>
            <a:cxnLst/>
            <a:rect r="r" b="b" t="t" l="l"/>
            <a:pathLst>
              <a:path h="892371" w="892371">
                <a:moveTo>
                  <a:pt x="0" y="0"/>
                </a:moveTo>
                <a:lnTo>
                  <a:pt x="892370" y="0"/>
                </a:lnTo>
                <a:lnTo>
                  <a:pt x="892370" y="892371"/>
                </a:lnTo>
                <a:lnTo>
                  <a:pt x="0" y="89237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7940353" y="561975"/>
            <a:ext cx="2407295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Índice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85800" y="3549015"/>
            <a:ext cx="4247942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Introducción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109268" y="3549015"/>
            <a:ext cx="1840140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Problemas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759250" y="3549015"/>
            <a:ext cx="3367653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Solución Propuesta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434250" y="3520440"/>
            <a:ext cx="1648599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Objetivos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48896" y="6098858"/>
            <a:ext cx="2030074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Tecnologías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370597" y="6098858"/>
            <a:ext cx="3644652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Inteligencia Artificial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319519" y="6098858"/>
            <a:ext cx="2205007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Arquitectura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823523" y="8639175"/>
            <a:ext cx="2280820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Conclusiones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57275" y="9639300"/>
            <a:ext cx="432643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Hoja de ruta de la presentación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63474" y="6098858"/>
            <a:ext cx="2030074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Planificación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669360" y="8642033"/>
            <a:ext cx="2280820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2400300"/>
            <a:ext cx="8115300" cy="6858000"/>
            <a:chOff x="0" y="0"/>
            <a:chExt cx="10820400" cy="9144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08204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2743200"/>
            <a:ext cx="485775" cy="514350"/>
            <a:chOff x="0" y="0"/>
            <a:chExt cx="647700" cy="685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47700" cy="685800"/>
            </a:xfrm>
            <a:custGeom>
              <a:avLst/>
              <a:gdLst/>
              <a:ahLst/>
              <a:cxnLst/>
              <a:rect r="r" b="b" t="t" l="l"/>
              <a:pathLst>
                <a:path h="685800" w="647700">
                  <a:moveTo>
                    <a:pt x="0" y="0"/>
                  </a:moveTo>
                  <a:lnTo>
                    <a:pt x="647700" y="0"/>
                  </a:lnTo>
                  <a:lnTo>
                    <a:pt x="6477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3543300"/>
            <a:ext cx="285750" cy="228600"/>
            <a:chOff x="0" y="0"/>
            <a:chExt cx="381000" cy="3048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28700" y="4800600"/>
            <a:ext cx="285750" cy="228600"/>
            <a:chOff x="0" y="0"/>
            <a:chExt cx="381000" cy="3048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8700" y="5715000"/>
            <a:ext cx="257175" cy="228600"/>
            <a:chOff x="0" y="0"/>
            <a:chExt cx="342900" cy="3048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486900" y="2400300"/>
            <a:ext cx="8115300" cy="6858000"/>
            <a:chOff x="0" y="0"/>
            <a:chExt cx="10820400" cy="91440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08204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829800" y="2743200"/>
            <a:ext cx="428625" cy="514350"/>
            <a:chOff x="0" y="0"/>
            <a:chExt cx="571500" cy="6858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630150" y="3771900"/>
            <a:ext cx="1828800" cy="1828800"/>
            <a:chOff x="0" y="0"/>
            <a:chExt cx="2438400" cy="24384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24384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2438400">
                  <a:moveTo>
                    <a:pt x="0" y="0"/>
                  </a:moveTo>
                  <a:lnTo>
                    <a:pt x="2438400" y="0"/>
                  </a:lnTo>
                  <a:lnTo>
                    <a:pt x="24384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829800" y="6572250"/>
            <a:ext cx="7429500" cy="114300"/>
            <a:chOff x="0" y="0"/>
            <a:chExt cx="9906000" cy="152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829800" y="6572250"/>
            <a:ext cx="7429500" cy="114300"/>
            <a:chOff x="0" y="0"/>
            <a:chExt cx="9906000" cy="1524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829800" y="7372350"/>
            <a:ext cx="7429500" cy="114300"/>
            <a:chOff x="0" y="0"/>
            <a:chExt cx="9906000" cy="1524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829800" y="7372350"/>
            <a:ext cx="7429500" cy="114300"/>
            <a:chOff x="0" y="0"/>
            <a:chExt cx="9906000" cy="1524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829800" y="8172450"/>
            <a:ext cx="7429500" cy="114300"/>
            <a:chOff x="0" y="0"/>
            <a:chExt cx="9906000" cy="1524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829800" y="8172450"/>
            <a:ext cx="7429500" cy="114300"/>
            <a:chOff x="0" y="0"/>
            <a:chExt cx="9906000" cy="1524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85800" y="9772650"/>
            <a:ext cx="285750" cy="228600"/>
            <a:chOff x="0" y="0"/>
            <a:chExt cx="381000" cy="3048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6427515" y="561975"/>
            <a:ext cx="5432971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Introducción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-1005840" y="1504950"/>
            <a:ext cx="2029968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3E8FF"/>
                </a:solidFill>
                <a:latin typeface="Noto Sans"/>
                <a:ea typeface="Noto Sans"/>
                <a:cs typeface="Noto Sans"/>
                <a:sym typeface="Noto Sans"/>
              </a:rPr>
              <a:t>Aumento significativo de jugadores después de Baldur's Gate 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85925" y="2714625"/>
            <a:ext cx="20983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Contexto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85900" y="3409950"/>
            <a:ext cx="69723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Tras la salida de </a:t>
            </a:r>
            <a:r>
              <a:rPr lang="en-US" sz="1800" b="true">
                <a:solidFill>
                  <a:srgbClr val="D8B4FE"/>
                </a:solidFill>
                <a:latin typeface="Arimo Bold"/>
                <a:ea typeface="Arimo Bold"/>
                <a:cs typeface="Arimo Bold"/>
                <a:sym typeface="Arimo Bold"/>
              </a:rPr>
              <a:t>Baldur's Gate 3</a:t>
            </a: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, hubo un significativo aumento de nuevos jugadores al mundo de Dungeons and Dragons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85900" y="4667250"/>
            <a:ext cx="697230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Esta tendencia reafirmada por </a:t>
            </a:r>
            <a:r>
              <a:rPr lang="en-US" sz="1800" b="true">
                <a:solidFill>
                  <a:srgbClr val="D8B4FE"/>
                </a:solidFill>
                <a:latin typeface="Arimo Bold"/>
                <a:ea typeface="Arimo Bold"/>
                <a:cs typeface="Arimo Bold"/>
                <a:sym typeface="Arimo Bold"/>
              </a:rPr>
              <a:t>Wizards of the Coast</a:t>
            </a: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 (propietarios de D&amp;D y parte de Hasbro)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57325" y="5581650"/>
            <a:ext cx="70008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Reportes indican crecimiento en todas las variantes del juego: digitales, libros, juegos de mesa y merchandising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429875" y="2714625"/>
            <a:ext cx="27903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Crecimiento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510420" y="3867150"/>
            <a:ext cx="606825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8100" b="true">
                <a:solidFill>
                  <a:srgbClr val="D8B4FE"/>
                </a:solidFill>
                <a:latin typeface="Cinzel Bold"/>
                <a:ea typeface="Cinzel Bold"/>
                <a:cs typeface="Cinzel Bold"/>
                <a:sym typeface="Cinzel Bold"/>
              </a:rPr>
              <a:t>85M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510420" y="4800600"/>
            <a:ext cx="606825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personas participaron con la marca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829800" y="6038850"/>
            <a:ext cx="283562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Actividades digitales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829800" y="6838950"/>
            <a:ext cx="217286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Juegos de mesa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829800" y="7639050"/>
            <a:ext cx="251844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Libros y contenido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829800" y="8582025"/>
            <a:ext cx="742950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Arimo"/>
                <a:ea typeface="Arimo"/>
                <a:cs typeface="Arimo"/>
                <a:sym typeface="Arimo"/>
              </a:rPr>
              <a:t>fuente: Peters (2025)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5850" y="9639300"/>
            <a:ext cx="762872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Dungeons &amp; Dragons: Crecimiento Post-Baldur's Gate 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2286000"/>
            <a:ext cx="3971925" cy="2428875"/>
            <a:chOff x="0" y="0"/>
            <a:chExt cx="5295900" cy="32385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5295900" cy="3238500"/>
            </a:xfrm>
            <a:custGeom>
              <a:avLst/>
              <a:gdLst/>
              <a:ahLst/>
              <a:cxnLst/>
              <a:rect r="r" b="b" t="t" l="l"/>
              <a:pathLst>
                <a:path h="3238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238500"/>
                  </a:lnTo>
                  <a:lnTo>
                    <a:pt x="0" y="323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14575" y="2514600"/>
            <a:ext cx="714375" cy="714375"/>
            <a:chOff x="0" y="0"/>
            <a:chExt cx="952500" cy="9525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478882" y="2643188"/>
            <a:ext cx="385762" cy="457200"/>
            <a:chOff x="0" y="0"/>
            <a:chExt cx="514350" cy="6096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14350" cy="609600"/>
            </a:xfrm>
            <a:custGeom>
              <a:avLst/>
              <a:gdLst/>
              <a:ahLst/>
              <a:cxnLst/>
              <a:rect r="r" b="b" t="t" l="l"/>
              <a:pathLst>
                <a:path h="6096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000625" y="2286000"/>
            <a:ext cx="3971925" cy="2428875"/>
            <a:chOff x="0" y="0"/>
            <a:chExt cx="5295900" cy="32385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295900" cy="3238500"/>
            </a:xfrm>
            <a:custGeom>
              <a:avLst/>
              <a:gdLst/>
              <a:ahLst/>
              <a:cxnLst/>
              <a:rect r="r" b="b" t="t" l="l"/>
              <a:pathLst>
                <a:path h="3238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238500"/>
                  </a:lnTo>
                  <a:lnTo>
                    <a:pt x="0" y="323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629400" y="2514600"/>
            <a:ext cx="714375" cy="714375"/>
            <a:chOff x="0" y="0"/>
            <a:chExt cx="952500" cy="9525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858000" y="2643188"/>
            <a:ext cx="257175" cy="457200"/>
            <a:chOff x="0" y="0"/>
            <a:chExt cx="342900" cy="6096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42900" cy="609600"/>
            </a:xfrm>
            <a:custGeom>
              <a:avLst/>
              <a:gdLst/>
              <a:ahLst/>
              <a:cxnLst/>
              <a:rect r="r" b="b" t="t" l="l"/>
              <a:pathLst>
                <a:path h="6096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630275" y="2286000"/>
            <a:ext cx="3971925" cy="2428875"/>
            <a:chOff x="0" y="0"/>
            <a:chExt cx="5295900" cy="32385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5295900" cy="3238500"/>
            </a:xfrm>
            <a:custGeom>
              <a:avLst/>
              <a:gdLst/>
              <a:ahLst/>
              <a:cxnLst/>
              <a:rect r="r" b="b" t="t" l="l"/>
              <a:pathLst>
                <a:path h="3238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238500"/>
                  </a:lnTo>
                  <a:lnTo>
                    <a:pt x="0" y="323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5259050" y="2514600"/>
            <a:ext cx="714375" cy="714375"/>
            <a:chOff x="0" y="0"/>
            <a:chExt cx="952500" cy="9525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5423357" y="2643188"/>
            <a:ext cx="385762" cy="457200"/>
            <a:chOff x="0" y="0"/>
            <a:chExt cx="514350" cy="609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514350" cy="609600"/>
            </a:xfrm>
            <a:custGeom>
              <a:avLst/>
              <a:gdLst/>
              <a:ahLst/>
              <a:cxnLst/>
              <a:rect r="r" b="b" t="t" l="l"/>
              <a:pathLst>
                <a:path h="6096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85800" y="5057775"/>
            <a:ext cx="3924425" cy="2682161"/>
            <a:chOff x="0" y="0"/>
            <a:chExt cx="5295900" cy="36195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5295900" cy="3619500"/>
            </a:xfrm>
            <a:custGeom>
              <a:avLst/>
              <a:gdLst/>
              <a:ahLst/>
              <a:cxnLst/>
              <a:rect r="r" b="b" t="t" l="l"/>
              <a:pathLst>
                <a:path h="3619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619500"/>
                  </a:lnTo>
                  <a:lnTo>
                    <a:pt x="0" y="361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2314575" y="5286375"/>
            <a:ext cx="714375" cy="714375"/>
            <a:chOff x="0" y="0"/>
            <a:chExt cx="952500" cy="9525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2457450" y="5414962"/>
            <a:ext cx="428625" cy="457200"/>
            <a:chOff x="0" y="0"/>
            <a:chExt cx="571500" cy="6096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5000625" y="5057775"/>
            <a:ext cx="3924425" cy="2682161"/>
            <a:chOff x="0" y="0"/>
            <a:chExt cx="5295900" cy="36195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5295900" cy="3619500"/>
            </a:xfrm>
            <a:custGeom>
              <a:avLst/>
              <a:gdLst/>
              <a:ahLst/>
              <a:cxnLst/>
              <a:rect r="r" b="b" t="t" l="l"/>
              <a:pathLst>
                <a:path h="3619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619500"/>
                  </a:lnTo>
                  <a:lnTo>
                    <a:pt x="0" y="361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6629400" y="5286375"/>
            <a:ext cx="714375" cy="714375"/>
            <a:chOff x="0" y="0"/>
            <a:chExt cx="952500" cy="9525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793707" y="5414962"/>
            <a:ext cx="385762" cy="457200"/>
            <a:chOff x="0" y="0"/>
            <a:chExt cx="514350" cy="6096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514350" cy="609600"/>
            </a:xfrm>
            <a:custGeom>
              <a:avLst/>
              <a:gdLst/>
              <a:ahLst/>
              <a:cxnLst/>
              <a:rect r="r" b="b" t="t" l="l"/>
              <a:pathLst>
                <a:path h="6096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315450" y="5067300"/>
            <a:ext cx="3910489" cy="2672636"/>
            <a:chOff x="0" y="0"/>
            <a:chExt cx="5295900" cy="36195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5295900" cy="3619500"/>
            </a:xfrm>
            <a:custGeom>
              <a:avLst/>
              <a:gdLst/>
              <a:ahLst/>
              <a:cxnLst/>
              <a:rect r="r" b="b" t="t" l="l"/>
              <a:pathLst>
                <a:path h="3619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619500"/>
                  </a:lnTo>
                  <a:lnTo>
                    <a:pt x="0" y="361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0944225" y="5286375"/>
            <a:ext cx="714375" cy="714375"/>
            <a:chOff x="0" y="0"/>
            <a:chExt cx="952500" cy="9525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1129962" y="5414962"/>
            <a:ext cx="342900" cy="457200"/>
            <a:chOff x="0" y="0"/>
            <a:chExt cx="457200" cy="6096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9254014" y="2290762"/>
            <a:ext cx="3971925" cy="2428875"/>
            <a:chOff x="0" y="0"/>
            <a:chExt cx="5295900" cy="32385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5295900" cy="3238500"/>
            </a:xfrm>
            <a:custGeom>
              <a:avLst/>
              <a:gdLst/>
              <a:ahLst/>
              <a:cxnLst/>
              <a:rect r="r" b="b" t="t" l="l"/>
              <a:pathLst>
                <a:path h="3238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238500"/>
                  </a:lnTo>
                  <a:lnTo>
                    <a:pt x="0" y="323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0882789" y="2457450"/>
            <a:ext cx="714375" cy="714375"/>
            <a:chOff x="0" y="0"/>
            <a:chExt cx="952500" cy="9525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1025664" y="2586038"/>
            <a:ext cx="428625" cy="457200"/>
            <a:chOff x="0" y="0"/>
            <a:chExt cx="571500" cy="609600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685800" y="9772650"/>
            <a:ext cx="285750" cy="228600"/>
            <a:chOff x="0" y="0"/>
            <a:chExt cx="381000" cy="30480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6542038" y="561975"/>
            <a:ext cx="5203924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Problematica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-1005840" y="1504950"/>
            <a:ext cx="2029968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EE2E2"/>
                </a:solidFill>
                <a:latin typeface="Noto Sans"/>
                <a:ea typeface="Noto Sans"/>
                <a:cs typeface="Noto Sans"/>
                <a:sym typeface="Noto Sans"/>
              </a:rPr>
              <a:t>Barreras identificadas en la gestión manual de partidas de D&amp;D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62928" y="3324225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Gestión Manual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71550" y="3867150"/>
            <a:ext cx="351472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Registro manual de encuentros, personajes y eventos en papel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229225" y="3324225"/>
            <a:ext cx="351472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Demoras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229225" y="3867150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Toma tiempo en pensar la narración y gestión de encuentros.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507402" y="3324225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Barrera de Entrada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858875" y="3867150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Proceso complejo y engorroso para nuevos jugadores.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62928" y="6096000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Pérdida de Información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14400" y="6638925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Comentarios y detalles de jugadores perdidos durante la partida.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877753" y="6096000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Manual Constante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229225" y="6638925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Necesidad de consultar continuamente el manual de reglas.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192578" y="6096000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Costo de Herramientas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544050" y="6638925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Gastos asociados a materiales y libros físicos para jugar.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131141" y="3267075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Falta de Coordinación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544050" y="3804285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Dificultad para reunirse y jugar sesiones de juego.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85850" y="9639300"/>
            <a:ext cx="628283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EE2E2"/>
                </a:solidFill>
                <a:latin typeface="Arimo"/>
                <a:ea typeface="Arimo"/>
                <a:cs typeface="Arimo"/>
                <a:sym typeface="Arimo"/>
              </a:rPr>
              <a:t>Desafíos que impedían una experiencia fluida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1771650"/>
            <a:ext cx="16916400" cy="2150270"/>
            <a:chOff x="0" y="0"/>
            <a:chExt cx="22555200" cy="2867026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2555200" cy="2867025"/>
            </a:xfrm>
            <a:custGeom>
              <a:avLst/>
              <a:gdLst/>
              <a:ahLst/>
              <a:cxnLst/>
              <a:rect r="r" b="b" t="t" l="l"/>
              <a:pathLst>
                <a:path h="2867025" w="22555200">
                  <a:moveTo>
                    <a:pt x="0" y="0"/>
                  </a:moveTo>
                  <a:lnTo>
                    <a:pt x="22555200" y="0"/>
                  </a:lnTo>
                  <a:lnTo>
                    <a:pt x="22555200" y="2867025"/>
                  </a:lnTo>
                  <a:lnTo>
                    <a:pt x="0" y="2867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98" r="0" b="-498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2171700"/>
            <a:ext cx="342900" cy="342900"/>
            <a:chOff x="0" y="0"/>
            <a:chExt cx="457200" cy="4572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115175" y="4321970"/>
            <a:ext cx="342900" cy="342900"/>
            <a:chOff x="0" y="0"/>
            <a:chExt cx="457200" cy="4572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85800" y="4950620"/>
            <a:ext cx="8286750" cy="1457325"/>
            <a:chOff x="0" y="0"/>
            <a:chExt cx="11049000" cy="19431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049000" cy="1943100"/>
            </a:xfrm>
            <a:custGeom>
              <a:avLst/>
              <a:gdLst/>
              <a:ahLst/>
              <a:cxnLst/>
              <a:rect r="r" b="b" t="t" l="l"/>
              <a:pathLst>
                <a:path h="19431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943100"/>
                  </a:lnTo>
                  <a:lnTo>
                    <a:pt x="0" y="194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14400" y="5179220"/>
            <a:ext cx="1000125" cy="1000125"/>
            <a:chOff x="0" y="0"/>
            <a:chExt cx="1333500" cy="13335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333500" cy="1333500"/>
            </a:xfrm>
            <a:custGeom>
              <a:avLst/>
              <a:gdLst/>
              <a:ahLst/>
              <a:cxnLst/>
              <a:rect r="r" b="b" t="t" l="l"/>
              <a:pathLst>
                <a:path h="1333500" w="1333500">
                  <a:moveTo>
                    <a:pt x="0" y="0"/>
                  </a:moveTo>
                  <a:lnTo>
                    <a:pt x="1333500" y="0"/>
                  </a:lnTo>
                  <a:lnTo>
                    <a:pt x="1333500" y="1333500"/>
                  </a:lnTo>
                  <a:lnTo>
                    <a:pt x="0" y="13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43000" y="5422107"/>
            <a:ext cx="542925" cy="514350"/>
            <a:chOff x="0" y="0"/>
            <a:chExt cx="723900" cy="6858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23900" cy="685800"/>
            </a:xfrm>
            <a:custGeom>
              <a:avLst/>
              <a:gdLst/>
              <a:ahLst/>
              <a:cxnLst/>
              <a:rect r="r" b="b" t="t" l="l"/>
              <a:pathLst>
                <a:path h="6858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315450" y="4950620"/>
            <a:ext cx="8286750" cy="1457325"/>
            <a:chOff x="0" y="0"/>
            <a:chExt cx="11049000" cy="19431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1049000" cy="1943100"/>
            </a:xfrm>
            <a:custGeom>
              <a:avLst/>
              <a:gdLst/>
              <a:ahLst/>
              <a:cxnLst/>
              <a:rect r="r" b="b" t="t" l="l"/>
              <a:pathLst>
                <a:path h="19431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943100"/>
                  </a:lnTo>
                  <a:lnTo>
                    <a:pt x="0" y="194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544050" y="5179220"/>
            <a:ext cx="1000125" cy="1000125"/>
            <a:chOff x="0" y="0"/>
            <a:chExt cx="1333500" cy="13335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333500" cy="1333500"/>
            </a:xfrm>
            <a:custGeom>
              <a:avLst/>
              <a:gdLst/>
              <a:ahLst/>
              <a:cxnLst/>
              <a:rect r="r" b="b" t="t" l="l"/>
              <a:pathLst>
                <a:path h="1333500" w="1333500">
                  <a:moveTo>
                    <a:pt x="0" y="0"/>
                  </a:moveTo>
                  <a:lnTo>
                    <a:pt x="1333500" y="0"/>
                  </a:lnTo>
                  <a:lnTo>
                    <a:pt x="1333500" y="1333500"/>
                  </a:lnTo>
                  <a:lnTo>
                    <a:pt x="0" y="13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772650" y="5422107"/>
            <a:ext cx="542925" cy="514350"/>
            <a:chOff x="0" y="0"/>
            <a:chExt cx="723900" cy="6858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23900" cy="685800"/>
            </a:xfrm>
            <a:custGeom>
              <a:avLst/>
              <a:gdLst/>
              <a:ahLst/>
              <a:cxnLst/>
              <a:rect r="r" b="b" t="t" l="l"/>
              <a:pathLst>
                <a:path h="6858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85800" y="6750844"/>
            <a:ext cx="8286750" cy="1485900"/>
            <a:chOff x="0" y="0"/>
            <a:chExt cx="11049000" cy="19812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1049000" cy="1981200"/>
            </a:xfrm>
            <a:custGeom>
              <a:avLst/>
              <a:gdLst/>
              <a:ahLst/>
              <a:cxnLst/>
              <a:rect r="r" b="b" t="t" l="l"/>
              <a:pathLst>
                <a:path h="19812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981200"/>
                  </a:lnTo>
                  <a:lnTo>
                    <a:pt x="0" y="198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14400" y="6993732"/>
            <a:ext cx="1000125" cy="1003036"/>
            <a:chOff x="0" y="0"/>
            <a:chExt cx="1329630" cy="13335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329690" cy="1333500"/>
            </a:xfrm>
            <a:custGeom>
              <a:avLst/>
              <a:gdLst/>
              <a:ahLst/>
              <a:cxnLst/>
              <a:rect r="r" b="b" t="t" l="l"/>
              <a:pathLst>
                <a:path h="1333500" w="1329690">
                  <a:moveTo>
                    <a:pt x="0" y="0"/>
                  </a:moveTo>
                  <a:lnTo>
                    <a:pt x="1329690" y="0"/>
                  </a:lnTo>
                  <a:lnTo>
                    <a:pt x="1329690" y="1333500"/>
                  </a:lnTo>
                  <a:lnTo>
                    <a:pt x="0" y="13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577" r="4" b="-577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198587" y="7236619"/>
            <a:ext cx="428625" cy="514350"/>
            <a:chOff x="0" y="0"/>
            <a:chExt cx="571500" cy="6858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315450" y="6750844"/>
            <a:ext cx="8286750" cy="1485900"/>
            <a:chOff x="0" y="0"/>
            <a:chExt cx="11049000" cy="19812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1049000" cy="1981200"/>
            </a:xfrm>
            <a:custGeom>
              <a:avLst/>
              <a:gdLst/>
              <a:ahLst/>
              <a:cxnLst/>
              <a:rect r="r" b="b" t="t" l="l"/>
              <a:pathLst>
                <a:path h="19812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981200"/>
                  </a:lnTo>
                  <a:lnTo>
                    <a:pt x="0" y="198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544050" y="6993732"/>
            <a:ext cx="1000125" cy="1000125"/>
            <a:chOff x="0" y="0"/>
            <a:chExt cx="1333500" cy="13335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333500" cy="1333500"/>
            </a:xfrm>
            <a:custGeom>
              <a:avLst/>
              <a:gdLst/>
              <a:ahLst/>
              <a:cxnLst/>
              <a:rect r="r" b="b" t="t" l="l"/>
              <a:pathLst>
                <a:path h="1333500" w="1333500">
                  <a:moveTo>
                    <a:pt x="0" y="0"/>
                  </a:moveTo>
                  <a:lnTo>
                    <a:pt x="1333500" y="0"/>
                  </a:lnTo>
                  <a:lnTo>
                    <a:pt x="1333500" y="1333500"/>
                  </a:lnTo>
                  <a:lnTo>
                    <a:pt x="0" y="13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9858375" y="7236619"/>
            <a:ext cx="371475" cy="514350"/>
            <a:chOff x="0" y="0"/>
            <a:chExt cx="495300" cy="6858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495300" cy="685800"/>
            </a:xfrm>
            <a:custGeom>
              <a:avLst/>
              <a:gdLst/>
              <a:ahLst/>
              <a:cxnLst/>
              <a:rect r="r" b="b" t="t" l="l"/>
              <a:pathLst>
                <a:path h="685800" w="495300">
                  <a:moveTo>
                    <a:pt x="0" y="0"/>
                  </a:moveTo>
                  <a:lnTo>
                    <a:pt x="495300" y="0"/>
                  </a:lnTo>
                  <a:lnTo>
                    <a:pt x="4953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685800" y="9772650"/>
            <a:ext cx="257175" cy="228600"/>
            <a:chOff x="0" y="0"/>
            <a:chExt cx="342900" cy="3048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7339310" y="561975"/>
            <a:ext cx="3609380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Objetivos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43050" y="2066925"/>
            <a:ext cx="1623060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D8B4FE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Objetivo General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2657475"/>
            <a:ext cx="16230600" cy="92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0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Optimizar la experiencia de juego en Dungeons &amp; Dragons reduciendo la carga administrativa y las barreras de entrada, para potenciar la fluidez narrativa y la interacción social entre los participantes.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629525" y="4217195"/>
            <a:ext cx="1691640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D8B4FE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Objetivos Específicos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43125" y="5250657"/>
            <a:ext cx="699087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DE047"/>
                </a:solidFill>
                <a:latin typeface="Arimo Bold"/>
                <a:ea typeface="Arimo Bold"/>
                <a:cs typeface="Arimo Bold"/>
                <a:sym typeface="Arimo Bold"/>
              </a:rPr>
              <a:t>Simulación de DM mediante IA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43125" y="5717382"/>
            <a:ext cx="6990874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IA que genera encuentros narrativos y eventos al instante.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772775" y="5250657"/>
            <a:ext cx="622952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93C5FD"/>
                </a:solidFill>
                <a:latin typeface="Arimo Bold"/>
                <a:ea typeface="Arimo Bold"/>
                <a:cs typeface="Arimo Bold"/>
                <a:sym typeface="Arimo Bold"/>
              </a:rPr>
              <a:t>Gestión de Usuarios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772775" y="5717382"/>
            <a:ext cx="6229528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Sistema de registro y gestión de perfiles de jugador.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140222" y="6922294"/>
            <a:ext cx="79244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86EFAC"/>
                </a:solidFill>
                <a:latin typeface="Arimo Bold"/>
                <a:ea typeface="Arimo Bold"/>
                <a:cs typeface="Arimo Bold"/>
                <a:sym typeface="Arimo Bold"/>
              </a:rPr>
              <a:t>Gestión de Personajes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140222" y="7389019"/>
            <a:ext cx="6603728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Creación y administración de personajes siguiendo reglas D&amp;D 5e.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772775" y="7065169"/>
            <a:ext cx="605915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D8B4FE"/>
                </a:solidFill>
                <a:latin typeface="Arimo Bold"/>
                <a:ea typeface="Arimo Bold"/>
                <a:cs typeface="Arimo Bold"/>
                <a:sym typeface="Arimo Bold"/>
              </a:rPr>
              <a:t>Gestión de Partidas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772775" y="7531895"/>
            <a:ext cx="6059150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Sistema para crear y unirse a partidas con chat en tiempo real.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57275" y="9639300"/>
            <a:ext cx="509233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Definiendo los objetivos del proyecto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85850" y="2400300"/>
            <a:ext cx="5143500" cy="5143500"/>
            <a:chOff x="0" y="0"/>
            <a:chExt cx="6858000" cy="6858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55" r="0" b="-555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71800" y="2743200"/>
            <a:ext cx="1371600" cy="1371600"/>
            <a:chOff x="0" y="0"/>
            <a:chExt cx="1828800" cy="1828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314700" y="3086100"/>
            <a:ext cx="685800" cy="685800"/>
            <a:chOff x="0" y="0"/>
            <a:chExt cx="914400" cy="9144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28750" y="5029200"/>
            <a:ext cx="228600" cy="200025"/>
            <a:chOff x="0" y="0"/>
            <a:chExt cx="304800" cy="2667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04800" cy="266700"/>
            </a:xfrm>
            <a:custGeom>
              <a:avLst/>
              <a:gdLst/>
              <a:ahLst/>
              <a:cxnLst/>
              <a:rect r="r" b="b" t="t" l="l"/>
              <a:pathLst>
                <a:path h="2667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28750" y="5772150"/>
            <a:ext cx="228600" cy="200025"/>
            <a:chOff x="0" y="0"/>
            <a:chExt cx="304800" cy="2667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04800" cy="266700"/>
            </a:xfrm>
            <a:custGeom>
              <a:avLst/>
              <a:gdLst/>
              <a:ahLst/>
              <a:cxnLst/>
              <a:rect r="r" b="b" t="t" l="l"/>
              <a:pathLst>
                <a:path h="2667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28750" y="6229350"/>
            <a:ext cx="228600" cy="200025"/>
            <a:chOff x="0" y="0"/>
            <a:chExt cx="304800" cy="2667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04800" cy="266700"/>
            </a:xfrm>
            <a:custGeom>
              <a:avLst/>
              <a:gdLst/>
              <a:ahLst/>
              <a:cxnLst/>
              <a:rect r="r" b="b" t="t" l="l"/>
              <a:pathLst>
                <a:path h="2667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572250" y="2400300"/>
            <a:ext cx="5143500" cy="5143500"/>
            <a:chOff x="0" y="0"/>
            <a:chExt cx="6858000" cy="68580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55" r="0" b="-555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458200" y="2743200"/>
            <a:ext cx="1371600" cy="1371600"/>
            <a:chOff x="0" y="0"/>
            <a:chExt cx="1828800" cy="1828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8801100" y="3086100"/>
            <a:ext cx="685800" cy="685800"/>
            <a:chOff x="0" y="0"/>
            <a:chExt cx="914400" cy="914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915150" y="5029200"/>
            <a:ext cx="200025" cy="200025"/>
            <a:chOff x="0" y="0"/>
            <a:chExt cx="266700" cy="2667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6915150" y="5772150"/>
            <a:ext cx="200025" cy="200025"/>
            <a:chOff x="0" y="0"/>
            <a:chExt cx="266700" cy="2667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6915150" y="6515100"/>
            <a:ext cx="200025" cy="200025"/>
            <a:chOff x="0" y="0"/>
            <a:chExt cx="266700" cy="2667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058650" y="2400300"/>
            <a:ext cx="5143500" cy="5143500"/>
            <a:chOff x="0" y="0"/>
            <a:chExt cx="6858000" cy="68580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555" r="0" b="-555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3944600" y="2743200"/>
            <a:ext cx="1371600" cy="1371600"/>
            <a:chOff x="0" y="0"/>
            <a:chExt cx="1828800" cy="18288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4201775" y="3086100"/>
            <a:ext cx="857250" cy="685800"/>
            <a:chOff x="0" y="0"/>
            <a:chExt cx="1143000" cy="9144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1143000" cy="914400"/>
            </a:xfrm>
            <a:custGeom>
              <a:avLst/>
              <a:gdLst/>
              <a:ahLst/>
              <a:cxnLst/>
              <a:rect r="r" b="b" t="t" l="l"/>
              <a:pathLst>
                <a:path h="9144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2401550" y="5486400"/>
            <a:ext cx="157162" cy="200025"/>
            <a:chOff x="0" y="0"/>
            <a:chExt cx="209550" cy="2667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209550" cy="266700"/>
            </a:xfrm>
            <a:custGeom>
              <a:avLst/>
              <a:gdLst/>
              <a:ahLst/>
              <a:cxnLst/>
              <a:rect r="r" b="b" t="t" l="l"/>
              <a:pathLst>
                <a:path h="266700" w="209550">
                  <a:moveTo>
                    <a:pt x="0" y="0"/>
                  </a:moveTo>
                  <a:lnTo>
                    <a:pt x="209550" y="0"/>
                  </a:lnTo>
                  <a:lnTo>
                    <a:pt x="20955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2401550" y="5943600"/>
            <a:ext cx="157162" cy="200025"/>
            <a:chOff x="0" y="0"/>
            <a:chExt cx="209550" cy="2667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209550" cy="266700"/>
            </a:xfrm>
            <a:custGeom>
              <a:avLst/>
              <a:gdLst/>
              <a:ahLst/>
              <a:cxnLst/>
              <a:rect r="r" b="b" t="t" l="l"/>
              <a:pathLst>
                <a:path h="266700" w="209550">
                  <a:moveTo>
                    <a:pt x="0" y="0"/>
                  </a:moveTo>
                  <a:lnTo>
                    <a:pt x="209550" y="0"/>
                  </a:lnTo>
                  <a:lnTo>
                    <a:pt x="20955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2401550" y="6686550"/>
            <a:ext cx="157162" cy="200025"/>
            <a:chOff x="0" y="0"/>
            <a:chExt cx="209550" cy="2667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209550" cy="266700"/>
            </a:xfrm>
            <a:custGeom>
              <a:avLst/>
              <a:gdLst/>
              <a:ahLst/>
              <a:cxnLst/>
              <a:rect r="r" b="b" t="t" l="l"/>
              <a:pathLst>
                <a:path h="266700" w="209550">
                  <a:moveTo>
                    <a:pt x="0" y="0"/>
                  </a:moveTo>
                  <a:lnTo>
                    <a:pt x="209550" y="0"/>
                  </a:lnTo>
                  <a:lnTo>
                    <a:pt x="20955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685800" y="9772650"/>
            <a:ext cx="228600" cy="228600"/>
            <a:chOff x="0" y="0"/>
            <a:chExt cx="304800" cy="3048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5261967" y="561975"/>
            <a:ext cx="7764066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Propuesta/Solución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283879" y="4286250"/>
            <a:ext cx="274721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IA como DM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71650" y="4924425"/>
            <a:ext cx="411480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Generación de encuentros narrativos al instante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771650" y="5667375"/>
            <a:ext cx="389218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Elimina demoras en la narración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771650" y="6124575"/>
            <a:ext cx="411480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Eventos contextualizados según el nivel de los personajes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093833" y="4286250"/>
            <a:ext cx="410033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Gestión Unificada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229475" y="4924425"/>
            <a:ext cx="414337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Sistema digital que consolida todos los elementos del juego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229475" y="5667375"/>
            <a:ext cx="414337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Reemplaza hojas de papel y manuales físicos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229475" y="6410325"/>
            <a:ext cx="414337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Usuarios, personajes, inventarios y reglas en una sola plataforma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401550" y="4286250"/>
            <a:ext cx="44577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Sala de Juego en Tiempo Real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673012" y="5381625"/>
            <a:ext cx="434732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Arquitectura basada en WebSockets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673012" y="5838825"/>
            <a:ext cx="418623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Interacción y actualización simultánea del tablero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673012" y="6581775"/>
            <a:ext cx="418623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Permite a los usuarios jugar juntos sin importar su ubicación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28700" y="9639300"/>
            <a:ext cx="935956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Tres componentes mágicos para transformar tu experiencia de D&amp;D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38100"/>
            <a:ext cx="18355733" cy="103251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1771650"/>
            <a:ext cx="8115300" cy="2971800"/>
            <a:chOff x="0" y="0"/>
            <a:chExt cx="10820400" cy="39624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08204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769" r="0" b="-576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14400" y="2000250"/>
            <a:ext cx="342900" cy="457200"/>
            <a:chOff x="0" y="0"/>
            <a:chExt cx="457200" cy="6096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85800" y="4972050"/>
            <a:ext cx="8115300" cy="2000250"/>
            <a:chOff x="0" y="0"/>
            <a:chExt cx="10820400" cy="26670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820400" cy="2667000"/>
            </a:xfrm>
            <a:custGeom>
              <a:avLst/>
              <a:gdLst/>
              <a:ahLst/>
              <a:cxnLst/>
              <a:rect r="r" b="b" t="t" l="l"/>
              <a:pathLst>
                <a:path h="26670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2667000"/>
                  </a:lnTo>
                  <a:lnTo>
                    <a:pt x="0" y="266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4400" y="5200650"/>
            <a:ext cx="300038" cy="457200"/>
            <a:chOff x="0" y="0"/>
            <a:chExt cx="400050" cy="6096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00050" cy="609600"/>
            </a:xfrm>
            <a:custGeom>
              <a:avLst/>
              <a:gdLst/>
              <a:ahLst/>
              <a:cxnLst/>
              <a:rect r="r" b="b" t="t" l="l"/>
              <a:pathLst>
                <a:path h="6096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14400" y="6457950"/>
            <a:ext cx="7658100" cy="171450"/>
            <a:chOff x="0" y="0"/>
            <a:chExt cx="10210800" cy="2286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0210800" cy="228600"/>
            </a:xfrm>
            <a:custGeom>
              <a:avLst/>
              <a:gdLst/>
              <a:ahLst/>
              <a:cxnLst/>
              <a:rect r="r" b="b" t="t" l="l"/>
              <a:pathLst>
                <a:path h="228600" w="10210800">
                  <a:moveTo>
                    <a:pt x="0" y="0"/>
                  </a:moveTo>
                  <a:lnTo>
                    <a:pt x="10210800" y="0"/>
                  </a:lnTo>
                  <a:lnTo>
                    <a:pt x="102108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731645" y="6457950"/>
            <a:ext cx="171450" cy="171450"/>
            <a:chOff x="0" y="0"/>
            <a:chExt cx="228600" cy="2286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228600" cy="228600"/>
            </a:xfrm>
            <a:custGeom>
              <a:avLst/>
              <a:gdLst/>
              <a:ahLst/>
              <a:cxnLst/>
              <a:rect r="r" b="b" t="t" l="l"/>
              <a:pathLst>
                <a:path h="2286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3160395" y="6457950"/>
            <a:ext cx="171450" cy="171450"/>
            <a:chOff x="0" y="0"/>
            <a:chExt cx="228600" cy="2286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228600" cy="228600"/>
            </a:xfrm>
            <a:custGeom>
              <a:avLst/>
              <a:gdLst/>
              <a:ahLst/>
              <a:cxnLst/>
              <a:rect r="r" b="b" t="t" l="l"/>
              <a:pathLst>
                <a:path h="2286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537835" y="6457950"/>
            <a:ext cx="171450" cy="171450"/>
            <a:chOff x="0" y="0"/>
            <a:chExt cx="228600" cy="2286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228600" cy="228600"/>
            </a:xfrm>
            <a:custGeom>
              <a:avLst/>
              <a:gdLst/>
              <a:ahLst/>
              <a:cxnLst/>
              <a:rect r="r" b="b" t="t" l="l"/>
              <a:pathLst>
                <a:path h="2286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458856" y="6457950"/>
            <a:ext cx="171450" cy="171450"/>
            <a:chOff x="0" y="0"/>
            <a:chExt cx="228600" cy="228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228600" cy="228600"/>
            </a:xfrm>
            <a:custGeom>
              <a:avLst/>
              <a:gdLst/>
              <a:ahLst/>
              <a:cxnLst/>
              <a:rect r="r" b="b" t="t" l="l"/>
              <a:pathLst>
                <a:path h="2286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486775" y="6457950"/>
            <a:ext cx="171450" cy="171450"/>
            <a:chOff x="0" y="0"/>
            <a:chExt cx="228600" cy="2286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228600" cy="228600"/>
            </a:xfrm>
            <a:custGeom>
              <a:avLst/>
              <a:gdLst/>
              <a:ahLst/>
              <a:cxnLst/>
              <a:rect r="r" b="b" t="t" l="l"/>
              <a:pathLst>
                <a:path h="2286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486900" y="1771650"/>
            <a:ext cx="8115300" cy="3371850"/>
            <a:chOff x="0" y="0"/>
            <a:chExt cx="10820400" cy="44958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0820400" cy="4495800"/>
            </a:xfrm>
            <a:custGeom>
              <a:avLst/>
              <a:gdLst/>
              <a:ahLst/>
              <a:cxnLst/>
              <a:rect r="r" b="b" t="t" l="l"/>
              <a:pathLst>
                <a:path h="44958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4495800"/>
                  </a:lnTo>
                  <a:lnTo>
                    <a:pt x="0" y="449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715500" y="2000250"/>
            <a:ext cx="342900" cy="457200"/>
            <a:chOff x="0" y="0"/>
            <a:chExt cx="457200" cy="6096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486900" y="5372100"/>
            <a:ext cx="8115300" cy="3657600"/>
            <a:chOff x="0" y="0"/>
            <a:chExt cx="10820400" cy="48768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0820400" cy="4876800"/>
            </a:xfrm>
            <a:custGeom>
              <a:avLst/>
              <a:gdLst/>
              <a:ahLst/>
              <a:cxnLst/>
              <a:rect r="r" b="b" t="t" l="l"/>
              <a:pathLst>
                <a:path h="48768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715500" y="5600700"/>
            <a:ext cx="342900" cy="457200"/>
            <a:chOff x="0" y="0"/>
            <a:chExt cx="457200" cy="6096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85800" y="9829800"/>
            <a:ext cx="257175" cy="228600"/>
            <a:chOff x="0" y="0"/>
            <a:chExt cx="342900" cy="3048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6476181" y="561975"/>
            <a:ext cx="5335637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Planificación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28750" y="1990725"/>
            <a:ext cx="363474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DE047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Metodología Cascada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00150" y="24955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Análisis: Revisión de reglas D&amp;D 5e, actores y requerimientos.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00150" y="28956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Diseño: Modelo Base de datos, arquitectura.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00150" y="32956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Desarrollo: Frontend, Backend y base de datos.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0150" y="36957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Pruebas: Unitarias, integración y de sistema.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00150" y="40957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Documentación: Informes y manuales.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85888" y="5191125"/>
            <a:ext cx="212598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93C5FD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Cronograma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4400" y="5781675"/>
            <a:ext cx="126957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2 semanas</a:t>
            </a: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: Análisis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183979" y="5781675"/>
            <a:ext cx="122627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3 semanas</a:t>
            </a: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: Diseño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410247" y="5781675"/>
            <a:ext cx="1837506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9 semanas</a:t>
            </a: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: Desarrollo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247755" y="5781675"/>
            <a:ext cx="144035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2 semanas</a:t>
            </a: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: Pruebas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688113" y="5781675"/>
            <a:ext cx="188438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2 semanas</a:t>
            </a: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: Documentación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229850" y="1990725"/>
            <a:ext cx="132016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86EFAC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Alcance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001250" y="24955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Creación de personajes siguiendo reglas base de D&amp;D 5e.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001250" y="28956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Gestión de partidas: crear y unirse a partidas.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001250" y="32956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Chat en tiempo real con Socket.IO.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001250" y="36957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Sistema de combate con tiradas básicas.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001250" y="40957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526" indent="-162763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Integración de IA como DM para narrativa contextual y encuentros.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001250" y="44958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Base de datos en Oracle con packages PL/SQL.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229850" y="5591175"/>
            <a:ext cx="217741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CA5A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Limitaciones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001250" y="6136005"/>
            <a:ext cx="737235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No incluye todas las reglas completas y avanzadas de D&amp;D 5e.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001250" y="65532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Tablero no es persistente ni infinito.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001250" y="6970395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IA no toma decisiones tácticas complejas.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001250" y="738759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No implementa todas las clases, razas y conjuros del SRD.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001250" y="7804785"/>
            <a:ext cx="737235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No hay sistema completo de combate por turnos o movimiento.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57275" y="9696450"/>
            <a:ext cx="563481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EF9C3"/>
                </a:solidFill>
                <a:latin typeface="Arimo"/>
                <a:ea typeface="Arimo"/>
                <a:cs typeface="Arimo"/>
                <a:sym typeface="Arimo"/>
              </a:rPr>
              <a:t>Documento de planificación del proyecto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" y="3145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1143000"/>
            <a:ext cx="685800" cy="700088"/>
            <a:chOff x="0" y="0"/>
            <a:chExt cx="914400" cy="93345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" cy="933450"/>
            </a:xfrm>
            <a:custGeom>
              <a:avLst/>
              <a:gdLst/>
              <a:ahLst/>
              <a:cxnLst/>
              <a:rect r="r" b="b" t="t" l="l"/>
              <a:pathLst>
                <a:path h="93345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33450"/>
                  </a:lnTo>
                  <a:lnTo>
                    <a:pt x="0" y="933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859250" y="8286750"/>
            <a:ext cx="857250" cy="857250"/>
            <a:chOff x="0" y="0"/>
            <a:chExt cx="1143000" cy="1143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14400" y="2286000"/>
            <a:ext cx="8001000" cy="2971800"/>
            <a:chOff x="0" y="0"/>
            <a:chExt cx="10668000" cy="39624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6680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61" r="0" b="-961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57300" y="2628900"/>
            <a:ext cx="685800" cy="685800"/>
            <a:chOff x="0" y="0"/>
            <a:chExt cx="914400" cy="9144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85888" y="2743200"/>
            <a:ext cx="428625" cy="457200"/>
            <a:chOff x="0" y="0"/>
            <a:chExt cx="571500" cy="6096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57300" y="3600450"/>
            <a:ext cx="228600" cy="228600"/>
            <a:chOff x="0" y="0"/>
            <a:chExt cx="304800" cy="3048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57300" y="4114800"/>
            <a:ext cx="228600" cy="228600"/>
            <a:chOff x="0" y="0"/>
            <a:chExt cx="304800" cy="3048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57300" y="4629150"/>
            <a:ext cx="228600" cy="228600"/>
            <a:chOff x="0" y="0"/>
            <a:chExt cx="304800" cy="304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372600" y="2286000"/>
            <a:ext cx="8001000" cy="2971800"/>
            <a:chOff x="0" y="0"/>
            <a:chExt cx="10668000" cy="3962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06680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61" r="0" b="-961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715500" y="2628900"/>
            <a:ext cx="685800" cy="685800"/>
            <a:chOff x="0" y="0"/>
            <a:chExt cx="914400" cy="9144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886950" y="2743200"/>
            <a:ext cx="342900" cy="457200"/>
            <a:chOff x="0" y="0"/>
            <a:chExt cx="457200" cy="6096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715500" y="3600450"/>
            <a:ext cx="228600" cy="228600"/>
            <a:chOff x="0" y="0"/>
            <a:chExt cx="304800" cy="3048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715500" y="4114800"/>
            <a:ext cx="228600" cy="228600"/>
            <a:chOff x="0" y="0"/>
            <a:chExt cx="304800" cy="3048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14400" y="5715000"/>
            <a:ext cx="8001000" cy="2971800"/>
            <a:chOff x="0" y="0"/>
            <a:chExt cx="10668000" cy="39624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06680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61" r="0" b="-961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257300" y="6057900"/>
            <a:ext cx="685800" cy="685800"/>
            <a:chOff x="0" y="0"/>
            <a:chExt cx="914400" cy="9144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450182" y="6172200"/>
            <a:ext cx="300038" cy="457200"/>
            <a:chOff x="0" y="0"/>
            <a:chExt cx="400050" cy="6096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400050" cy="609600"/>
            </a:xfrm>
            <a:custGeom>
              <a:avLst/>
              <a:gdLst/>
              <a:ahLst/>
              <a:cxnLst/>
              <a:rect r="r" b="b" t="t" l="l"/>
              <a:pathLst>
                <a:path h="6096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257300" y="7029450"/>
            <a:ext cx="228600" cy="228600"/>
            <a:chOff x="0" y="0"/>
            <a:chExt cx="304800" cy="3048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9372600" y="5715000"/>
            <a:ext cx="8001000" cy="2971800"/>
            <a:chOff x="0" y="0"/>
            <a:chExt cx="10668000" cy="39624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106680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61" r="0" b="-961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9715500" y="6057900"/>
            <a:ext cx="685800" cy="685800"/>
            <a:chOff x="0" y="0"/>
            <a:chExt cx="914400" cy="9144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9886950" y="6172200"/>
            <a:ext cx="342900" cy="457200"/>
            <a:chOff x="0" y="0"/>
            <a:chExt cx="457200" cy="6096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9715500" y="7029450"/>
            <a:ext cx="228600" cy="228600"/>
            <a:chOff x="0" y="0"/>
            <a:chExt cx="304800" cy="304800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685800" y="9772650"/>
            <a:ext cx="257175" cy="228600"/>
            <a:chOff x="0" y="0"/>
            <a:chExt cx="342900" cy="30480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6736779" y="561975"/>
            <a:ext cx="4814441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Tecnologías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-1005840" y="1504950"/>
            <a:ext cx="2029968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3E8FF"/>
                </a:solidFill>
                <a:latin typeface="Noto Sans"/>
                <a:ea typeface="Noto Sans"/>
                <a:cs typeface="Noto Sans"/>
                <a:sym typeface="Noto Sans"/>
              </a:rPr>
              <a:t>Tecnologías utilizadas en el desarrollo del sistema Combat Tracker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171700" y="2686050"/>
            <a:ext cx="20967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Frontend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00200" y="3467100"/>
            <a:ext cx="7248316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HTML, CSS.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00200" y="3981450"/>
            <a:ext cx="5848588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Javascript.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600200" y="4495800"/>
            <a:ext cx="6535728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Bootstrap.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629900" y="2686050"/>
            <a:ext cx="196444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Backend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058400" y="3467100"/>
            <a:ext cx="5116174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Flask(Python).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058400" y="3981450"/>
            <a:ext cx="6394816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Socket.IO para comunicaciones en tiempo real.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171700" y="6115050"/>
            <a:ext cx="331916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Base de Datos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600200" y="6896100"/>
            <a:ext cx="5297536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Oracle Database con packages PL/SQL.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629900" y="6115050"/>
            <a:ext cx="48592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Inteligencia Artificial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058400" y="6896100"/>
            <a:ext cx="5100906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Gemini 2.5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57275" y="9639300"/>
            <a:ext cx="374270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Herramientas de desarrollo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9772650"/>
            <a:ext cx="285750" cy="228600"/>
            <a:chOff x="0" y="0"/>
            <a:chExt cx="381000" cy="304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972382" y="1280160"/>
            <a:ext cx="8337048" cy="8435340"/>
          </a:xfrm>
          <a:custGeom>
            <a:avLst/>
            <a:gdLst/>
            <a:ahLst/>
            <a:cxnLst/>
            <a:rect r="r" b="b" t="t" l="l"/>
            <a:pathLst>
              <a:path h="8435340" w="8337048">
                <a:moveTo>
                  <a:pt x="0" y="0"/>
                </a:moveTo>
                <a:lnTo>
                  <a:pt x="8337048" y="0"/>
                </a:lnTo>
                <a:lnTo>
                  <a:pt x="8337048" y="8435340"/>
                </a:lnTo>
                <a:lnTo>
                  <a:pt x="0" y="843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6" t="-2251" r="0" b="-225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26496" y="561975"/>
            <a:ext cx="8635008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Inteligencia artificial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5850" y="9639300"/>
            <a:ext cx="346436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IA como Dungeon Master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DAG6enz8dGo</dc:identifier>
  <dcterms:modified xsi:type="dcterms:W3CDTF">2011-08-01T06:04:30Z</dcterms:modified>
  <cp:revision>1</cp:revision>
  <dc:title>Combat Tracker</dc:title>
</cp:coreProperties>
</file>